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Override PartName="/ppt/slides/slide9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Default Extension="gif" ContentType="image/gif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61" r:id="rId5"/>
    <p:sldId id="262" r:id="rId6"/>
    <p:sldId id="259" r:id="rId7"/>
    <p:sldId id="263" r:id="rId8"/>
    <p:sldId id="260" r:id="rId9"/>
    <p:sldId id="265" r:id="rId10"/>
    <p:sldId id="266" r:id="rId11"/>
    <p:sldId id="264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Objects="1">
      <p:cViewPr varScale="1">
        <p:scale>
          <a:sx n="91" d="100"/>
          <a:sy n="91" d="100"/>
        </p:scale>
        <p:origin x="-84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DB283-FDCE-6C41-8C63-D4789C91B83E}" type="datetimeFigureOut">
              <a:rPr lang="en-US" smtClean="0"/>
              <a:pPr/>
              <a:t>7/18/13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B8D17-A5CE-0046-A51E-3C6DE94D21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DB283-FDCE-6C41-8C63-D4789C91B83E}" type="datetimeFigureOut">
              <a:rPr lang="en-US" smtClean="0"/>
              <a:pPr/>
              <a:t>7/18/13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B8D17-A5CE-0046-A51E-3C6DE94D21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DB283-FDCE-6C41-8C63-D4789C91B83E}" type="datetimeFigureOut">
              <a:rPr lang="en-US" smtClean="0"/>
              <a:pPr/>
              <a:t>7/18/13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B8D17-A5CE-0046-A51E-3C6DE94D21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DB283-FDCE-6C41-8C63-D4789C91B83E}" type="datetimeFigureOut">
              <a:rPr lang="en-US" smtClean="0"/>
              <a:pPr/>
              <a:t>7/18/13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B8D17-A5CE-0046-A51E-3C6DE94D21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DB283-FDCE-6C41-8C63-D4789C91B83E}" type="datetimeFigureOut">
              <a:rPr lang="en-US" smtClean="0"/>
              <a:pPr/>
              <a:t>7/18/13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B8D17-A5CE-0046-A51E-3C6DE94D21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DB283-FDCE-6C41-8C63-D4789C91B83E}" type="datetimeFigureOut">
              <a:rPr lang="en-US" smtClean="0"/>
              <a:pPr/>
              <a:t>7/18/13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B8D17-A5CE-0046-A51E-3C6DE94D21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DB283-FDCE-6C41-8C63-D4789C91B83E}" type="datetimeFigureOut">
              <a:rPr lang="en-US" smtClean="0"/>
              <a:pPr/>
              <a:t>7/18/13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B8D17-A5CE-0046-A51E-3C6DE94D21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DB283-FDCE-6C41-8C63-D4789C91B83E}" type="datetimeFigureOut">
              <a:rPr lang="en-US" smtClean="0"/>
              <a:pPr/>
              <a:t>7/18/13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B8D17-A5CE-0046-A51E-3C6DE94D21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DB283-FDCE-6C41-8C63-D4789C91B83E}" type="datetimeFigureOut">
              <a:rPr lang="en-US" smtClean="0"/>
              <a:pPr/>
              <a:t>7/18/13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B8D17-A5CE-0046-A51E-3C6DE94D21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DB283-FDCE-6C41-8C63-D4789C91B83E}" type="datetimeFigureOut">
              <a:rPr lang="en-US" smtClean="0"/>
              <a:pPr/>
              <a:t>7/18/13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B8D17-A5CE-0046-A51E-3C6DE94D21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DB283-FDCE-6C41-8C63-D4789C91B83E}" type="datetimeFigureOut">
              <a:rPr lang="en-US" smtClean="0"/>
              <a:pPr/>
              <a:t>7/18/13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B8D17-A5CE-0046-A51E-3C6DE94D21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FDB283-FDCE-6C41-8C63-D4789C91B83E}" type="datetimeFigureOut">
              <a:rPr lang="en-US" smtClean="0"/>
              <a:pPr/>
              <a:t>7/18/13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2B8D17-A5CE-0046-A51E-3C6DE94D21C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4.gi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ackgroun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0"/>
            <a:ext cx="7772400" cy="1470025"/>
          </a:xfrm>
        </p:spPr>
        <p:txBody>
          <a:bodyPr/>
          <a:lstStyle/>
          <a:p>
            <a:r>
              <a:rPr lang="en-US" dirty="0" smtClean="0"/>
              <a:t>The Great Debate!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755775"/>
            <a:ext cx="6400800" cy="1752600"/>
          </a:xfrm>
        </p:spPr>
        <p:txBody>
          <a:bodyPr/>
          <a:lstStyle/>
          <a:p>
            <a:r>
              <a:rPr lang="en-US" dirty="0" smtClean="0"/>
              <a:t>What it is and How to do it!</a:t>
            </a:r>
            <a:endParaRPr lang="en-US" dirty="0"/>
          </a:p>
        </p:txBody>
      </p:sp>
      <p:pic>
        <p:nvPicPr>
          <p:cNvPr id="5" name="Picture 4" descr="debat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33600" y="2514600"/>
            <a:ext cx="5029200" cy="4093210"/>
          </a:xfrm>
          <a:prstGeom prst="rect">
            <a:avLst/>
          </a:prstGeom>
          <a:ln>
            <a:noFill/>
          </a:ln>
          <a:effectLst>
            <a:outerShdw blurRad="50800" dist="38100" dir="2700000">
              <a:srgbClr val="000000">
                <a:alpha val="43000"/>
              </a:srgbClr>
            </a:outerShdw>
            <a:softEdge rad="112500"/>
          </a:effec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ackgroun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-174625"/>
            <a:ext cx="7772400" cy="1470025"/>
          </a:xfrm>
        </p:spPr>
        <p:txBody>
          <a:bodyPr/>
          <a:lstStyle/>
          <a:p>
            <a:r>
              <a:rPr lang="en-US" dirty="0" smtClean="0"/>
              <a:t>Sentence Starters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1219200"/>
            <a:ext cx="7772400" cy="5257800"/>
          </a:xfrm>
        </p:spPr>
        <p:txBody>
          <a:bodyPr>
            <a:normAutofit fontScale="85000" lnSpcReduction="20000"/>
          </a:bodyPr>
          <a:lstStyle/>
          <a:p>
            <a:pPr algn="l">
              <a:buFont typeface="Arial"/>
              <a:buChar char="•"/>
            </a:pPr>
            <a:r>
              <a:rPr lang="en-US" i="1" dirty="0" smtClean="0"/>
              <a:t> </a:t>
            </a:r>
            <a:r>
              <a:rPr lang="en-US" dirty="0" smtClean="0">
                <a:solidFill>
                  <a:schemeClr val="tx1"/>
                </a:solidFill>
              </a:rPr>
              <a:t>Agreement</a:t>
            </a:r>
          </a:p>
          <a:p>
            <a:pPr lvl="1" algn="l">
              <a:buFont typeface="Arial"/>
              <a:buChar char="•"/>
            </a:pPr>
            <a:r>
              <a:rPr lang="en-US" i="1" dirty="0" smtClean="0"/>
              <a:t>I agree with (person) that_____ because</a:t>
            </a:r>
          </a:p>
          <a:p>
            <a:pPr lvl="1" algn="l">
              <a:buFont typeface="Arial"/>
              <a:buChar char="•"/>
            </a:pPr>
            <a:r>
              <a:rPr lang="en-US" i="1" dirty="0" smtClean="0"/>
              <a:t>(Person) </a:t>
            </a:r>
            <a:r>
              <a:rPr lang="en-US" dirty="0" smtClean="0"/>
              <a:t>made me realize that _____ because... </a:t>
            </a:r>
            <a:endParaRPr lang="en-US" i="1" dirty="0" smtClean="0"/>
          </a:p>
          <a:p>
            <a:pPr algn="l">
              <a:buFont typeface="Arial"/>
              <a:buChar char="•"/>
            </a:pPr>
            <a:r>
              <a:rPr lang="en-US" dirty="0" smtClean="0">
                <a:solidFill>
                  <a:srgbClr val="000000"/>
                </a:solidFill>
              </a:rPr>
              <a:t>Disagreement</a:t>
            </a:r>
          </a:p>
          <a:p>
            <a:pPr lvl="1" algn="l">
              <a:buFont typeface="Arial"/>
              <a:buChar char="•"/>
            </a:pPr>
            <a:r>
              <a:rPr lang="en-US" dirty="0" smtClean="0"/>
              <a:t>I am not sure I agree because_______</a:t>
            </a:r>
          </a:p>
          <a:p>
            <a:pPr lvl="1" algn="l">
              <a:buFont typeface="Arial"/>
              <a:buChar char="•"/>
            </a:pPr>
            <a:r>
              <a:rPr lang="en-US" i="1" dirty="0" smtClean="0"/>
              <a:t> Have you considered__________?</a:t>
            </a:r>
          </a:p>
          <a:p>
            <a:pPr algn="l">
              <a:buFont typeface="Arial"/>
              <a:buChar char="•"/>
            </a:pPr>
            <a:r>
              <a:rPr lang="en-US" i="1" dirty="0" smtClean="0"/>
              <a:t> </a:t>
            </a:r>
            <a:r>
              <a:rPr lang="en-US" i="1" dirty="0" smtClean="0">
                <a:solidFill>
                  <a:srgbClr val="000000"/>
                </a:solidFill>
              </a:rPr>
              <a:t>Confusion</a:t>
            </a:r>
          </a:p>
          <a:p>
            <a:pPr lvl="1" algn="l">
              <a:buFont typeface="Arial"/>
              <a:buChar char="•"/>
            </a:pPr>
            <a:r>
              <a:rPr lang="en-US" dirty="0" smtClean="0"/>
              <a:t>I don't understand what you mean. Can explain your idea a little more?</a:t>
            </a:r>
          </a:p>
          <a:p>
            <a:pPr lvl="1" algn="l">
              <a:buFont typeface="Arial"/>
              <a:buChar char="•"/>
            </a:pPr>
            <a:r>
              <a:rPr lang="en-US" i="1" dirty="0" smtClean="0"/>
              <a:t>Are you saying that_________?</a:t>
            </a:r>
          </a:p>
          <a:p>
            <a:pPr algn="l">
              <a:buFont typeface="Arial"/>
              <a:buChar char="•"/>
            </a:pPr>
            <a:r>
              <a:rPr lang="en-US" i="1" dirty="0" smtClean="0"/>
              <a:t> </a:t>
            </a:r>
            <a:r>
              <a:rPr lang="en-US" i="1" dirty="0" smtClean="0">
                <a:solidFill>
                  <a:srgbClr val="000000"/>
                </a:solidFill>
              </a:rPr>
              <a:t>Opinion</a:t>
            </a:r>
          </a:p>
          <a:p>
            <a:pPr lvl="1" algn="l">
              <a:buFont typeface="Arial"/>
              <a:buChar char="•"/>
            </a:pPr>
            <a:r>
              <a:rPr lang="en-US" i="1" dirty="0" smtClean="0"/>
              <a:t> </a:t>
            </a:r>
            <a:r>
              <a:rPr lang="en-US" dirty="0" smtClean="0"/>
              <a:t>I wonder __________</a:t>
            </a:r>
          </a:p>
          <a:p>
            <a:pPr lvl="1" algn="l">
              <a:buFont typeface="Arial"/>
              <a:buChar char="•"/>
            </a:pPr>
            <a:r>
              <a:rPr lang="en-US" dirty="0" smtClean="0"/>
              <a:t>I just realized _______</a:t>
            </a:r>
            <a:endParaRPr lang="en-US" i="1" dirty="0" smtClean="0"/>
          </a:p>
          <a:p>
            <a:pPr algn="l">
              <a:buFont typeface="Arial"/>
              <a:buChar char="•"/>
            </a:pPr>
            <a:endParaRPr lang="en-US" i="1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ackgroun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-174625"/>
            <a:ext cx="7772400" cy="1470025"/>
          </a:xfrm>
        </p:spPr>
        <p:txBody>
          <a:bodyPr/>
          <a:lstStyle/>
          <a:p>
            <a:r>
              <a:rPr lang="en-US" b="1" dirty="0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SO, LET’S GO!</a:t>
            </a:r>
            <a:endParaRPr lang="en-US" b="1" dirty="0"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1219200"/>
            <a:ext cx="8077200" cy="5257800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en-US" b="1" i="1" dirty="0" smtClean="0"/>
              <a:t>You will be put in groups of 4 to do a practice debate. </a:t>
            </a:r>
          </a:p>
          <a:p>
            <a:pPr algn="l"/>
            <a:endParaRPr lang="en-US" b="1" i="1" dirty="0" smtClean="0"/>
          </a:p>
          <a:p>
            <a:pPr algn="l"/>
            <a:r>
              <a:rPr lang="en-US" b="1" i="1" dirty="0" smtClean="0"/>
              <a:t>The topics will be decided by you, but they must be approved by the teacher – choose two to argue the pro and two to argue the con. </a:t>
            </a:r>
          </a:p>
          <a:p>
            <a:pPr algn="l"/>
            <a:endParaRPr lang="en-US" b="1" i="1" dirty="0" smtClean="0"/>
          </a:p>
          <a:p>
            <a:pPr algn="l"/>
            <a:r>
              <a:rPr lang="en-US" b="1" i="1" dirty="0" smtClean="0"/>
              <a:t>Use the outline to help you develop your opening, your arguments, your rebuttals and your conclusion. </a:t>
            </a:r>
          </a:p>
          <a:p>
            <a:pPr algn="l"/>
            <a:endParaRPr lang="en-US" b="1" i="1" dirty="0" smtClean="0"/>
          </a:p>
          <a:p>
            <a:pPr algn="l"/>
            <a:r>
              <a:rPr lang="en-US" b="1" i="1" dirty="0" smtClean="0"/>
              <a:t>Good luck and happy planning!!</a:t>
            </a:r>
            <a:endParaRPr lang="en-US" i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ackgroun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-228600"/>
            <a:ext cx="7772400" cy="1470025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BASIC TERMS!</a:t>
            </a:r>
            <a:endParaRPr lang="en-US" sz="4000" b="1" dirty="0"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1143000"/>
            <a:ext cx="6477000" cy="5410199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en-US" dirty="0" smtClean="0">
                <a:solidFill>
                  <a:schemeClr val="tx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Debate: </a:t>
            </a:r>
            <a:r>
              <a:rPr lang="en-US" dirty="0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a game/discussion in which two     opposing teams make speeches to support their arguments &amp; disagree with those on the other team. </a:t>
            </a:r>
          </a:p>
          <a:p>
            <a:pPr algn="l"/>
            <a:r>
              <a:rPr lang="en-US" dirty="0" smtClean="0">
                <a:solidFill>
                  <a:srgbClr val="00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Resolution: </a:t>
            </a:r>
            <a:r>
              <a:rPr lang="en-US" dirty="0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the opinion the two teams argue about.</a:t>
            </a:r>
          </a:p>
          <a:p>
            <a:pPr algn="l"/>
            <a:r>
              <a:rPr lang="en-US" dirty="0" smtClean="0">
                <a:solidFill>
                  <a:srgbClr val="00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Affirmative Team: </a:t>
            </a:r>
            <a:r>
              <a:rPr lang="en-US" dirty="0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Agrees with the resolution</a:t>
            </a:r>
          </a:p>
          <a:p>
            <a:pPr algn="l"/>
            <a:r>
              <a:rPr lang="en-US" dirty="0" smtClean="0">
                <a:solidFill>
                  <a:srgbClr val="00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Negative Team: </a:t>
            </a:r>
            <a:r>
              <a:rPr lang="en-US" dirty="0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Disagrees with the resolution</a:t>
            </a:r>
          </a:p>
          <a:p>
            <a:pPr algn="l"/>
            <a:r>
              <a:rPr lang="en-US" dirty="0" smtClean="0">
                <a:solidFill>
                  <a:srgbClr val="00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Rebuttal: </a:t>
            </a:r>
            <a:r>
              <a:rPr lang="en-US" dirty="0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One team’s explanation of why they disagree with the other. </a:t>
            </a:r>
            <a:endParaRPr lang="en-US" dirty="0"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a:endParaRPr>
          </a:p>
        </p:txBody>
      </p:sp>
      <p:pic>
        <p:nvPicPr>
          <p:cNvPr id="5" name="Picture 4" descr="question-mark3a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14160" y="2667000"/>
            <a:ext cx="1844040" cy="230505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ackgroun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0"/>
            <a:ext cx="7772400" cy="1470025"/>
          </a:xfrm>
        </p:spPr>
        <p:txBody>
          <a:bodyPr/>
          <a:lstStyle/>
          <a:p>
            <a:r>
              <a:rPr lang="en-US" dirty="0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What Kinds of Topics are Debated?</a:t>
            </a:r>
            <a:endParaRPr lang="en-US" dirty="0"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470025"/>
            <a:ext cx="7772400" cy="5159375"/>
          </a:xfrm>
        </p:spPr>
        <p:txBody>
          <a:bodyPr>
            <a:normAutofit fontScale="85000" lnSpcReduction="20000"/>
          </a:bodyPr>
          <a:lstStyle/>
          <a:p>
            <a:pPr algn="l">
              <a:buFont typeface="Wingdings" charset="2"/>
              <a:buChar char="ü"/>
            </a:pPr>
            <a:r>
              <a:rPr lang="en-US" dirty="0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Issues about which people are likely to disagree work best for a debate</a:t>
            </a:r>
          </a:p>
          <a:p>
            <a:pPr algn="l"/>
            <a:r>
              <a:rPr lang="en-US" dirty="0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 </a:t>
            </a:r>
          </a:p>
          <a:p>
            <a:pPr algn="l">
              <a:buFont typeface="Wingdings" charset="2"/>
              <a:buChar char="ü"/>
            </a:pPr>
            <a:r>
              <a:rPr lang="en-US" dirty="0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 They can be controversial</a:t>
            </a:r>
          </a:p>
          <a:p>
            <a:pPr algn="l"/>
            <a:endParaRPr lang="en-US" i="1" dirty="0" smtClean="0"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a:endParaRPr>
          </a:p>
          <a:p>
            <a:pPr algn="l"/>
            <a:r>
              <a:rPr lang="en-US" i="1" dirty="0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Some examples:</a:t>
            </a:r>
          </a:p>
          <a:p>
            <a:pPr algn="l"/>
            <a:r>
              <a:rPr lang="en-US" i="1" dirty="0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 	- The death penalty should be banned</a:t>
            </a:r>
          </a:p>
          <a:p>
            <a:pPr algn="l"/>
            <a:r>
              <a:rPr lang="en-US" i="1" dirty="0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	- Love is more important than money</a:t>
            </a:r>
          </a:p>
          <a:p>
            <a:pPr algn="l"/>
            <a:r>
              <a:rPr lang="en-US" i="1" dirty="0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	- It is better to be married than single</a:t>
            </a:r>
          </a:p>
          <a:p>
            <a:pPr algn="l"/>
            <a:r>
              <a:rPr lang="en-US" i="1" dirty="0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	- Women should quit their job after they  </a:t>
            </a:r>
          </a:p>
          <a:p>
            <a:pPr algn="l"/>
            <a:r>
              <a:rPr lang="en-US" i="1" dirty="0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         get married</a:t>
            </a:r>
          </a:p>
          <a:p>
            <a:pPr algn="l"/>
            <a:r>
              <a:rPr lang="en-US" i="1" dirty="0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 	- A soldier killing another in war is not murder </a:t>
            </a:r>
            <a:endParaRPr lang="en-US" i="1" dirty="0"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ackgroun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-228600"/>
            <a:ext cx="7772400" cy="1470025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OPINIONS &amp; REASONS!</a:t>
            </a:r>
            <a:endParaRPr lang="en-US" sz="4000" b="1" dirty="0"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1143000"/>
            <a:ext cx="6477000" cy="5410199"/>
          </a:xfrm>
        </p:spPr>
        <p:txBody>
          <a:bodyPr>
            <a:normAutofit/>
          </a:bodyPr>
          <a:lstStyle/>
          <a:p>
            <a:pPr algn="l"/>
            <a:r>
              <a:rPr lang="en-US" sz="2400" b="1" dirty="0" smtClean="0">
                <a:solidFill>
                  <a:schemeClr val="tx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A resolution </a:t>
            </a:r>
            <a:r>
              <a:rPr lang="en-US" sz="2400" dirty="0" smtClean="0">
                <a:solidFill>
                  <a:schemeClr val="tx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is an </a:t>
            </a:r>
            <a:r>
              <a:rPr lang="en-US" sz="2400" b="1" dirty="0" smtClean="0">
                <a:solidFill>
                  <a:schemeClr val="tx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opinion</a:t>
            </a:r>
            <a:r>
              <a:rPr lang="en-US" sz="2400" dirty="0" smtClean="0">
                <a:solidFill>
                  <a:schemeClr val="tx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 about which there can be valid disagreement. An opinion can be introduced by an </a:t>
            </a:r>
            <a:r>
              <a:rPr lang="en-US" sz="2400" dirty="0" smtClean="0">
                <a:solidFill>
                  <a:srgbClr val="80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opinion indicator.</a:t>
            </a:r>
          </a:p>
          <a:p>
            <a:pPr algn="l"/>
            <a:endParaRPr lang="en-US" sz="2400" dirty="0" smtClean="0">
              <a:solidFill>
                <a:srgbClr val="800000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a:endParaRPr>
          </a:p>
          <a:p>
            <a:pPr algn="l">
              <a:buFont typeface="Courier New"/>
              <a:buChar char="o"/>
            </a:pPr>
            <a:r>
              <a:rPr lang="en-US" sz="2400" dirty="0" smtClean="0">
                <a:solidFill>
                  <a:srgbClr val="80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n-US" sz="2400" dirty="0" smtClean="0">
                <a:solidFill>
                  <a:schemeClr val="tx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“</a:t>
            </a:r>
            <a:r>
              <a:rPr lang="en-US" sz="2400" dirty="0" smtClean="0">
                <a:solidFill>
                  <a:srgbClr val="80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I</a:t>
            </a:r>
            <a:r>
              <a:rPr lang="en-US" sz="2400" b="1" dirty="0" smtClean="0">
                <a:solidFill>
                  <a:srgbClr val="80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 think/believe that </a:t>
            </a:r>
            <a:r>
              <a:rPr lang="en-US" sz="2400" dirty="0" smtClean="0">
                <a:solidFill>
                  <a:srgbClr val="00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smoking should be banned in public places…”</a:t>
            </a:r>
          </a:p>
          <a:p>
            <a:pPr algn="l">
              <a:buFont typeface="Courier New"/>
              <a:buChar char="o"/>
            </a:pPr>
            <a:endParaRPr lang="en-US" sz="2400" b="1" dirty="0">
              <a:solidFill>
                <a:srgbClr val="000000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a:endParaRPr>
          </a:p>
          <a:p>
            <a:pPr algn="l"/>
            <a:r>
              <a:rPr lang="en-US" sz="2400" b="1" dirty="0" smtClean="0">
                <a:solidFill>
                  <a:srgbClr val="80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n-US" sz="2400" b="1" dirty="0" smtClean="0">
                <a:solidFill>
                  <a:srgbClr val="00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A reason </a:t>
            </a:r>
            <a:r>
              <a:rPr lang="en-US" sz="2400" dirty="0" smtClean="0">
                <a:solidFill>
                  <a:srgbClr val="00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explains why that opinion is held and can be introduced by a </a:t>
            </a:r>
            <a:r>
              <a:rPr lang="en-US" sz="2400" dirty="0" smtClean="0">
                <a:solidFill>
                  <a:srgbClr val="80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reason indicator:</a:t>
            </a:r>
          </a:p>
          <a:p>
            <a:pPr algn="l"/>
            <a:endParaRPr lang="en-US" sz="2400" dirty="0" smtClean="0">
              <a:solidFill>
                <a:srgbClr val="800000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a:endParaRPr>
          </a:p>
          <a:p>
            <a:pPr algn="l">
              <a:buFont typeface="Courier New"/>
              <a:buChar char="o"/>
            </a:pPr>
            <a:r>
              <a:rPr lang="en-US" sz="2400" dirty="0" smtClean="0">
                <a:solidFill>
                  <a:srgbClr val="80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n-US" sz="2400" dirty="0" smtClean="0">
                <a:solidFill>
                  <a:schemeClr val="tx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“</a:t>
            </a:r>
            <a:r>
              <a:rPr lang="en-US" sz="2400" b="1" dirty="0" smtClean="0">
                <a:solidFill>
                  <a:srgbClr val="80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…because/since </a:t>
            </a:r>
            <a:r>
              <a:rPr lang="en-US" sz="2400" dirty="0" smtClean="0">
                <a:solidFill>
                  <a:schemeClr val="tx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secondhand smoke is harmful for nonsmokers.”</a:t>
            </a:r>
            <a:r>
              <a:rPr lang="en-US" sz="2400" dirty="0" smtClean="0">
                <a:solidFill>
                  <a:srgbClr val="80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   </a:t>
            </a:r>
            <a:endParaRPr lang="en-US" sz="2400" dirty="0">
              <a:solidFill>
                <a:srgbClr val="800000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a:endParaRPr>
          </a:p>
        </p:txBody>
      </p:sp>
      <p:pic>
        <p:nvPicPr>
          <p:cNvPr id="5" name="Picture 4" descr="question-mark3a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14160" y="2667000"/>
            <a:ext cx="1844040" cy="230505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ackgroun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-228600"/>
            <a:ext cx="7772400" cy="1470025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STRONG REASONS vs. WEAK!</a:t>
            </a:r>
            <a:endParaRPr lang="en-US" sz="4000" b="1" dirty="0"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990600"/>
            <a:ext cx="6477000" cy="5410199"/>
          </a:xfrm>
        </p:spPr>
        <p:txBody>
          <a:bodyPr>
            <a:noAutofit/>
          </a:bodyPr>
          <a:lstStyle/>
          <a:p>
            <a:pPr algn="l"/>
            <a:r>
              <a:rPr lang="en-US" b="1" dirty="0" smtClean="0">
                <a:solidFill>
                  <a:schemeClr val="tx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A strong reason has the following qualities:</a:t>
            </a:r>
          </a:p>
          <a:p>
            <a:pPr algn="l"/>
            <a:endParaRPr lang="en-US" dirty="0" smtClean="0">
              <a:solidFill>
                <a:schemeClr val="tx1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a:endParaRPr>
          </a:p>
          <a:p>
            <a:pPr algn="l">
              <a:buFont typeface="Wingdings" charset="2"/>
              <a:buChar char="ü"/>
            </a:pPr>
            <a:r>
              <a:rPr lang="en-US" dirty="0" smtClean="0">
                <a:solidFill>
                  <a:schemeClr val="tx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 it logically supports the opinion</a:t>
            </a:r>
          </a:p>
          <a:p>
            <a:pPr algn="l">
              <a:buFont typeface="Wingdings" charset="2"/>
              <a:buChar char="ü"/>
            </a:pPr>
            <a:endParaRPr lang="en-US" dirty="0" smtClean="0">
              <a:solidFill>
                <a:schemeClr val="tx1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a:endParaRPr>
          </a:p>
          <a:p>
            <a:pPr algn="l">
              <a:buFont typeface="Wingdings" charset="2"/>
              <a:buChar char="ü"/>
            </a:pPr>
            <a:r>
              <a:rPr lang="en-US" dirty="0" smtClean="0">
                <a:solidFill>
                  <a:schemeClr val="tx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It is specific and states the idea clearly</a:t>
            </a:r>
          </a:p>
          <a:p>
            <a:pPr algn="l">
              <a:buFont typeface="Wingdings" charset="2"/>
              <a:buChar char="ü"/>
            </a:pPr>
            <a:endParaRPr lang="en-US" dirty="0" smtClean="0">
              <a:solidFill>
                <a:schemeClr val="tx1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a:endParaRPr>
          </a:p>
          <a:p>
            <a:pPr algn="l">
              <a:buFont typeface="Wingdings" charset="2"/>
              <a:buChar char="ü"/>
            </a:pPr>
            <a:r>
              <a:rPr lang="en-US" dirty="0" smtClean="0">
                <a:solidFill>
                  <a:schemeClr val="tx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It is convincing to a majority of people</a:t>
            </a:r>
            <a:endParaRPr lang="en-US" dirty="0">
              <a:solidFill>
                <a:srgbClr val="800000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a:endParaRPr>
          </a:p>
        </p:txBody>
      </p:sp>
      <p:pic>
        <p:nvPicPr>
          <p:cNvPr id="5" name="Picture 4" descr="question-mark3a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14160" y="2667000"/>
            <a:ext cx="1844040" cy="230505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ackgroun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0"/>
            <a:ext cx="7772400" cy="1470025"/>
          </a:xfrm>
        </p:spPr>
        <p:txBody>
          <a:bodyPr/>
          <a:lstStyle/>
          <a:p>
            <a:r>
              <a:rPr lang="en-US" dirty="0" smtClean="0"/>
              <a:t>Model Debate For Our Class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1295400"/>
            <a:ext cx="6858000" cy="4702176"/>
          </a:xfrm>
        </p:spPr>
        <p:txBody>
          <a:bodyPr>
            <a:normAutofit fontScale="85000" lnSpcReduction="10000"/>
          </a:bodyPr>
          <a:lstStyle/>
          <a:p>
            <a:pPr marL="571500" indent="-571500" algn="l">
              <a:buAutoNum type="romanLcPeriod"/>
            </a:pPr>
            <a:r>
              <a:rPr lang="en-US" dirty="0" smtClean="0"/>
              <a:t>The Resolution: Be it resolved that…</a:t>
            </a:r>
          </a:p>
          <a:p>
            <a:pPr marL="571500" indent="-571500" algn="l">
              <a:buAutoNum type="romanLcPeriod"/>
            </a:pPr>
            <a:r>
              <a:rPr lang="en-US" dirty="0" smtClean="0"/>
              <a:t>Opening statements from each side: 2-3 minutes each</a:t>
            </a:r>
          </a:p>
          <a:p>
            <a:pPr marL="571500" indent="-571500" algn="l">
              <a:buAutoNum type="romanLcPeriod"/>
            </a:pPr>
            <a:r>
              <a:rPr lang="en-US" dirty="0" smtClean="0"/>
              <a:t>Rebuttal &amp; discussion: 5+ minutes</a:t>
            </a:r>
          </a:p>
          <a:p>
            <a:pPr marL="571500" indent="-571500" algn="l">
              <a:buAutoNum type="romanLcPeriod"/>
            </a:pPr>
            <a:r>
              <a:rPr lang="en-US" dirty="0" smtClean="0"/>
              <a:t>Questions from the class directed to particular debaters</a:t>
            </a:r>
          </a:p>
          <a:p>
            <a:pPr marL="571500" indent="-571500" algn="l">
              <a:buAutoNum type="romanLcPeriod"/>
            </a:pPr>
            <a:r>
              <a:rPr lang="en-US" dirty="0" smtClean="0"/>
              <a:t>Concluding statement of each side: 2 minutes each</a:t>
            </a:r>
          </a:p>
          <a:p>
            <a:pPr marL="571500" indent="-571500" algn="l">
              <a:buAutoNum type="romanLcPeriod"/>
            </a:pPr>
            <a:r>
              <a:rPr lang="en-US" dirty="0" smtClean="0"/>
              <a:t>Class members write a short opinion paragraph stating which side they agree with using details from the debate</a:t>
            </a:r>
            <a:endParaRPr lang="en-US" dirty="0"/>
          </a:p>
        </p:txBody>
      </p:sp>
      <p:pic>
        <p:nvPicPr>
          <p:cNvPr id="5" name="Picture 4" descr="Debate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2438400"/>
            <a:ext cx="2831691" cy="2438400"/>
          </a:xfrm>
          <a:prstGeom prst="rect">
            <a:avLst/>
          </a:prstGeom>
          <a:effectLst>
            <a:outerShdw blurRad="50800" dist="38100" dir="8100000" algn="bl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ackgroun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-174625"/>
            <a:ext cx="7772400" cy="1470025"/>
          </a:xfrm>
        </p:spPr>
        <p:txBody>
          <a:bodyPr/>
          <a:lstStyle/>
          <a:p>
            <a:r>
              <a:rPr lang="en-US" dirty="0" smtClean="0"/>
              <a:t>THE DEBATE PACKAGE!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1219200"/>
            <a:ext cx="8077200" cy="5257800"/>
          </a:xfrm>
        </p:spPr>
        <p:txBody>
          <a:bodyPr>
            <a:normAutofit/>
          </a:bodyPr>
          <a:lstStyle/>
          <a:p>
            <a:pPr algn="l"/>
            <a:r>
              <a:rPr lang="en-US" b="1" dirty="0" smtClean="0"/>
              <a:t>Turn to page 2 for the assignment.</a:t>
            </a:r>
          </a:p>
          <a:p>
            <a:pPr algn="l"/>
            <a:endParaRPr lang="en-US" b="1" dirty="0" smtClean="0"/>
          </a:p>
          <a:p>
            <a:pPr algn="l"/>
            <a:r>
              <a:rPr lang="en-US" b="1" dirty="0" smtClean="0"/>
              <a:t>Included you will find:</a:t>
            </a:r>
          </a:p>
          <a:p>
            <a:pPr algn="l"/>
            <a:endParaRPr lang="en-US" i="1" dirty="0" smtClean="0"/>
          </a:p>
          <a:p>
            <a:pPr marL="514350" indent="-514350" algn="l">
              <a:buFont typeface="Arial"/>
              <a:buAutoNum type="arabicPeriod"/>
            </a:pPr>
            <a:r>
              <a:rPr lang="en-US" i="1" dirty="0" smtClean="0"/>
              <a:t>How to prepare for a debate</a:t>
            </a:r>
          </a:p>
          <a:p>
            <a:pPr marL="514350" indent="-514350" algn="l">
              <a:buAutoNum type="arabicPeriod"/>
            </a:pPr>
            <a:r>
              <a:rPr lang="en-US" i="1" dirty="0" smtClean="0"/>
              <a:t>How to give support for your arguments</a:t>
            </a:r>
          </a:p>
          <a:p>
            <a:pPr marL="514350" indent="-514350" algn="l"/>
            <a:r>
              <a:rPr lang="en-US" i="1" dirty="0" smtClean="0"/>
              <a:t>2. How to predict opposing arguments &amp; rebut </a:t>
            </a:r>
          </a:p>
          <a:p>
            <a:pPr marL="514350" indent="-514350" algn="l"/>
            <a:r>
              <a:rPr lang="en-US" i="1" dirty="0" smtClean="0"/>
              <a:t>3. The structure of the debate!</a:t>
            </a:r>
            <a:endParaRPr lang="en-US" i="1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ackgroun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-174625"/>
            <a:ext cx="7772400" cy="1470025"/>
          </a:xfrm>
        </p:spPr>
        <p:txBody>
          <a:bodyPr/>
          <a:lstStyle/>
          <a:p>
            <a:r>
              <a:rPr lang="en-US" dirty="0" smtClean="0"/>
              <a:t>Giving Support for Your Reasons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1219200"/>
            <a:ext cx="6400800" cy="5257800"/>
          </a:xfrm>
        </p:spPr>
        <p:txBody>
          <a:bodyPr>
            <a:normAutofit lnSpcReduction="10000"/>
          </a:bodyPr>
          <a:lstStyle/>
          <a:p>
            <a:pPr algn="l"/>
            <a:r>
              <a:rPr lang="en-US" dirty="0" smtClean="0"/>
              <a:t>Support consists of evidence. There are 4 kinds of evidence:</a:t>
            </a:r>
          </a:p>
          <a:p>
            <a:pPr algn="l"/>
            <a:endParaRPr lang="en-US" dirty="0" smtClean="0"/>
          </a:p>
          <a:p>
            <a:pPr algn="l"/>
            <a:r>
              <a:rPr lang="en-US" b="1" i="1" dirty="0" smtClean="0">
                <a:solidFill>
                  <a:srgbClr val="000000"/>
                </a:solidFill>
              </a:rPr>
              <a:t>Example: </a:t>
            </a:r>
            <a:r>
              <a:rPr lang="en-US" i="1" dirty="0" smtClean="0"/>
              <a:t>from your own experience</a:t>
            </a:r>
          </a:p>
          <a:p>
            <a:pPr algn="l"/>
            <a:r>
              <a:rPr lang="en-US" b="1" i="1" dirty="0" smtClean="0">
                <a:solidFill>
                  <a:srgbClr val="000000"/>
                </a:solidFill>
              </a:rPr>
              <a:t>Common Sense: </a:t>
            </a:r>
            <a:r>
              <a:rPr lang="en-US" i="1" dirty="0" smtClean="0"/>
              <a:t>things you believe everyone knows</a:t>
            </a:r>
          </a:p>
          <a:p>
            <a:pPr algn="l"/>
            <a:r>
              <a:rPr lang="en-US" b="1" i="1" dirty="0" smtClean="0">
                <a:solidFill>
                  <a:srgbClr val="000000"/>
                </a:solidFill>
              </a:rPr>
              <a:t>Expert Opinion: </a:t>
            </a:r>
            <a:r>
              <a:rPr lang="en-US" i="1" dirty="0" smtClean="0"/>
              <a:t>opinions of experts – this comes from research</a:t>
            </a:r>
          </a:p>
          <a:p>
            <a:pPr algn="l"/>
            <a:r>
              <a:rPr lang="en-US" b="1" i="1" dirty="0" smtClean="0">
                <a:solidFill>
                  <a:srgbClr val="000000"/>
                </a:solidFill>
              </a:rPr>
              <a:t>Statistics: </a:t>
            </a:r>
            <a:r>
              <a:rPr lang="en-US" i="1" dirty="0" smtClean="0"/>
              <a:t>numbers – also from research</a:t>
            </a:r>
            <a:endParaRPr lang="en-US" i="1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ackgroun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-174625"/>
            <a:ext cx="7772400" cy="1470025"/>
          </a:xfrm>
        </p:spPr>
        <p:txBody>
          <a:bodyPr/>
          <a:lstStyle/>
          <a:p>
            <a:r>
              <a:rPr lang="en-US" dirty="0" smtClean="0"/>
              <a:t>Productive Debates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1219200"/>
            <a:ext cx="7772400" cy="5257800"/>
          </a:xfrm>
        </p:spPr>
        <p:txBody>
          <a:bodyPr>
            <a:normAutofit/>
          </a:bodyPr>
          <a:lstStyle/>
          <a:p>
            <a:pPr algn="l">
              <a:buFont typeface="Arial"/>
              <a:buChar char="•"/>
            </a:pPr>
            <a:r>
              <a:rPr lang="en-US" i="1" dirty="0" smtClean="0"/>
              <a:t> Students are responsible for the quality of the debate.</a:t>
            </a:r>
          </a:p>
          <a:p>
            <a:pPr algn="l">
              <a:buFont typeface="Arial"/>
              <a:buChar char="•"/>
            </a:pPr>
            <a:r>
              <a:rPr lang="en-US" i="1" dirty="0" smtClean="0"/>
              <a:t>All claims (opinions) should always supported with logical and relevant facts or examples</a:t>
            </a:r>
          </a:p>
          <a:p>
            <a:pPr algn="l">
              <a:buFont typeface="Arial"/>
              <a:buChar char="•"/>
            </a:pPr>
            <a:r>
              <a:rPr lang="en-US" i="1" dirty="0" smtClean="0"/>
              <a:t> Students must agree and disagree using respectful words, tone and body language.</a:t>
            </a:r>
          </a:p>
          <a:p>
            <a:pPr algn="l">
              <a:buFont typeface="Arial"/>
              <a:buChar char="•"/>
            </a:pPr>
            <a:r>
              <a:rPr lang="en-US" i="1" dirty="0" smtClean="0"/>
              <a:t> Each individual is responsible to ask for clarification if they are confused.</a:t>
            </a:r>
          </a:p>
          <a:p>
            <a:pPr algn="l">
              <a:buFont typeface="Arial"/>
              <a:buChar char="•"/>
            </a:pPr>
            <a:endParaRPr lang="en-US" i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409</TotalTime>
  <Words>633</Words>
  <Application>Microsoft Macintosh PowerPoint</Application>
  <PresentationFormat>On-screen Show (4:3)</PresentationFormat>
  <Paragraphs>85</Paragraphs>
  <Slides>11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The Great Debate!</vt:lpstr>
      <vt:lpstr>BASIC TERMS!</vt:lpstr>
      <vt:lpstr>What Kinds of Topics are Debated?</vt:lpstr>
      <vt:lpstr>OPINIONS &amp; REASONS!</vt:lpstr>
      <vt:lpstr>STRONG REASONS vs. WEAK!</vt:lpstr>
      <vt:lpstr>Model Debate For Our Class</vt:lpstr>
      <vt:lpstr>THE DEBATE PACKAGE!</vt:lpstr>
      <vt:lpstr>Giving Support for Your Reasons</vt:lpstr>
      <vt:lpstr>Productive Debates</vt:lpstr>
      <vt:lpstr>Sentence Starters</vt:lpstr>
      <vt:lpstr>SO, LET’S GO!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Great Debate!</dc:title>
  <dc:creator>xxx yyy</dc:creator>
  <cp:lastModifiedBy>David Quinn</cp:lastModifiedBy>
  <cp:revision>20</cp:revision>
  <dcterms:created xsi:type="dcterms:W3CDTF">2013-07-18T21:00:39Z</dcterms:created>
  <dcterms:modified xsi:type="dcterms:W3CDTF">2013-07-18T21:01:14Z</dcterms:modified>
</cp:coreProperties>
</file>